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080" r:id="rId5"/>
  </p:sldMasterIdLst>
  <p:notesMasterIdLst>
    <p:notesMasterId r:id="rId25"/>
  </p:notesMasterIdLst>
  <p:sldIdLst>
    <p:sldId id="548" r:id="rId6"/>
    <p:sldId id="531" r:id="rId7"/>
    <p:sldId id="532" r:id="rId8"/>
    <p:sldId id="533" r:id="rId9"/>
    <p:sldId id="534" r:id="rId10"/>
    <p:sldId id="528" r:id="rId11"/>
    <p:sldId id="530" r:id="rId12"/>
    <p:sldId id="535" r:id="rId13"/>
    <p:sldId id="537" r:id="rId14"/>
    <p:sldId id="538" r:id="rId15"/>
    <p:sldId id="539" r:id="rId16"/>
    <p:sldId id="540" r:id="rId17"/>
    <p:sldId id="541" r:id="rId18"/>
    <p:sldId id="542" r:id="rId19"/>
    <p:sldId id="543" r:id="rId20"/>
    <p:sldId id="546" r:id="rId21"/>
    <p:sldId id="545" r:id="rId22"/>
    <p:sldId id="547" r:id="rId23"/>
    <p:sldId id="544" r:id="rId24"/>
  </p:sldIdLst>
  <p:sldSz cx="9144000" cy="6858000" type="screen4x3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bdolahzade" initials="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5E3B81-A782-4907-B441-7F5ACC1B7BE9}" type="datetimeFigureOut">
              <a:rPr lang="en-US" smtClean="0"/>
              <a:pPr/>
              <a:t>12/5/2020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94495B-89A6-4C2C-8C15-7D5C45638E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8613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73DE0-F232-4DAF-8E6E-6126DAE4AB4F}" type="datetimeFigureOut">
              <a:rPr lang="fa-IR" smtClean="0"/>
              <a:pPr/>
              <a:t>1442/04/20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CCB1A-8EB2-4A84-BC71-CB4BA3308A23}" type="slidenum">
              <a:rPr lang="fa-IR" smtClean="0"/>
              <a:pPr/>
              <a:t>‹#›</a:t>
            </a:fld>
            <a:endParaRPr lang="fa-I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hyperlink" Target="mailto:T.sodagar91@gmai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00175"/>
            <a:ext cx="7772400" cy="1714512"/>
          </a:xfrm>
        </p:spPr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آشنایی با بیماری های واگیر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0438"/>
            <a:ext cx="6400800" cy="2138362"/>
          </a:xfrm>
        </p:spPr>
        <p:txBody>
          <a:bodyPr/>
          <a:lstStyle/>
          <a:p>
            <a:r>
              <a:rPr lang="fa-IR" dirty="0" smtClean="0">
                <a:solidFill>
                  <a:schemeClr val="tx1"/>
                </a:solidFill>
                <a:cs typeface="B Yagut" pitchFamily="2" charset="-78"/>
              </a:rPr>
              <a:t>مراقبت های لازم در</a:t>
            </a:r>
          </a:p>
          <a:p>
            <a:r>
              <a:rPr lang="fa-IR" dirty="0" smtClean="0">
                <a:solidFill>
                  <a:schemeClr val="tx1"/>
                </a:solidFill>
                <a:cs typeface="B Yagut" pitchFamily="2" charset="-78"/>
              </a:rPr>
              <a:t>اپیدمی وطغیان بیماری های واگیر</a:t>
            </a:r>
            <a:endParaRPr lang="fa-IR" dirty="0">
              <a:solidFill>
                <a:schemeClr val="tx1"/>
              </a:solidFill>
              <a:cs typeface="B Yagut" pitchFamily="2" charset="-7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آماده سازی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تهیه ی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پروتکل طغیان</a:t>
            </a:r>
          </a:p>
          <a:p>
            <a:pPr marL="0" lvl="0" indent="0">
              <a:buNone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 معرفی هماهنگ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کننده ی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طغیان </a:t>
            </a:r>
          </a:p>
          <a:p>
            <a:pPr marL="0" lvl="0" indent="0">
              <a:buNone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شناسایی تیم مدیریت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طغیان</a:t>
            </a:r>
            <a:endParaRPr lang="fa-IR" sz="28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lvl="0" indent="0">
              <a:buNone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 فراهم آوردن مواد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لازم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برای پاسخ و مدیریت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طغیان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86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7252"/>
    </mc:Choice>
    <mc:Fallback xmlns="">
      <p:transition spd="slow" advTm="167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solidFill>
                  <a:prstClr val="black"/>
                </a:solidFill>
                <a:cs typeface="B Yagut" pitchFamily="2" charset="-78"/>
              </a:rPr>
              <a:t>مراقبت</a:t>
            </a:r>
            <a:endParaRPr lang="en-US" sz="48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به کارگیری نظام جامع مراقبت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های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واگیر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جمع آوری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اطلاعات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بر اساس موارد شناسایی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شده 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آزمایشگاهی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جمع آوری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داده ها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بر اساس موارد خود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گزارش دهی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و سایر منابع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گزارش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غیررسمی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ادغام اطلاعات سیستم های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مراقبت محلی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جمع آوری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اطلاعات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توصیفی موارد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بیماری های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با توانایی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بالقوه ی </a:t>
            </a: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طغیان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fa-IR" sz="2400" dirty="0">
                <a:solidFill>
                  <a:prstClr val="black"/>
                </a:solidFill>
                <a:cs typeface="B Yagut" panose="00000400000000000000" pitchFamily="2" charset="-78"/>
              </a:rPr>
              <a:t> برقراری </a:t>
            </a:r>
            <a:r>
              <a:rPr lang="fa-IR" sz="2400" dirty="0" smtClean="0">
                <a:solidFill>
                  <a:prstClr val="black"/>
                </a:solidFill>
                <a:cs typeface="B Yagut" panose="00000400000000000000" pitchFamily="2" charset="-78"/>
              </a:rPr>
              <a:t>لینک های </a:t>
            </a:r>
            <a:r>
              <a:rPr lang="fa-IR" sz="2400" dirty="0">
                <a:solidFill>
                  <a:prstClr val="black"/>
                </a:solidFill>
                <a:cs typeface="B Yagut" pitchFamily="2" charset="-78"/>
              </a:rPr>
              <a:t>ارتباطی با پرسنل کنترل عفونت بیمارستانی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758"/>
    </mc:Choice>
    <mc:Fallback xmlns="">
      <p:transition spd="slow" advTm="54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 ارزیابی و تایید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مرحله1: تایید کنید که آیا تشخیص صحیح است؟</a:t>
            </a:r>
          </a:p>
          <a:p>
            <a:pPr marL="0" lvl="0" indent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مرحله 2:تاییدکنید که آیا افزایش تعداد موارد بیماری واقعی است؟</a:t>
            </a:r>
            <a:endParaRPr lang="fa-IR" dirty="0">
              <a:cs typeface="B Yagut" panose="00000400000000000000" pitchFamily="2" charset="-78"/>
            </a:endParaRPr>
          </a:p>
          <a:p>
            <a:pPr marL="0" lvl="0" indent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مرحله3:تایید کنید آیا افزایش موارد </a:t>
            </a:r>
            <a:r>
              <a:rPr lang="fa-IR" sz="2800" smtClean="0">
                <a:solidFill>
                  <a:prstClr val="black"/>
                </a:solidFill>
                <a:cs typeface="B Yagut" panose="00000400000000000000" pitchFamily="2" charset="-78"/>
              </a:rPr>
              <a:t>بیماری،طغیان </a:t>
            </a:r>
            <a:r>
              <a:rPr lang="fa-IR" sz="2800">
                <a:solidFill>
                  <a:prstClr val="black"/>
                </a:solidFill>
                <a:cs typeface="B Yagut" panose="00000400000000000000" pitchFamily="2" charset="-78"/>
              </a:rPr>
              <a:t>آ</a:t>
            </a:r>
            <a:r>
              <a:rPr lang="fa-IR" sz="2800" smtClean="0">
                <a:solidFill>
                  <a:prstClr val="black"/>
                </a:solidFill>
                <a:cs typeface="B Yagut" panose="00000400000000000000" pitchFamily="2" charset="-78"/>
              </a:rPr>
              <a:t>ن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را نشان میدهد؟</a:t>
            </a:r>
          </a:p>
          <a:p>
            <a:pPr marL="0" lvl="0" indent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مرحله4:تصمیم بگیرید که چه طغیانی درحال روی دادن است؟</a:t>
            </a:r>
          </a:p>
          <a:p>
            <a:pPr marL="0" lvl="0" indent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مرحله5:برای بررسی وکنترل بیشترطغیان تصمیم گیری کنید.</a:t>
            </a:r>
            <a:endParaRPr lang="fa-IR" sz="2800" dirty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19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233"/>
    </mc:Choice>
    <mc:Fallback xmlns="">
      <p:transition spd="slow" advTm="152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توصیف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Font typeface="Wingdings" pitchFamily="2" charset="2"/>
              <a:buChar char="Ø"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جمع آوری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اطلاعات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مربوط به موارد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طغیان</a:t>
            </a:r>
          </a:p>
          <a:p>
            <a:pPr lvl="0">
              <a:buFont typeface="Wingdings" pitchFamily="2" charset="2"/>
              <a:buChar char="Ø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تعریف مورد بیماری</a:t>
            </a:r>
          </a:p>
          <a:p>
            <a:pPr lvl="0">
              <a:buFont typeface="Wingdings" pitchFamily="2" charset="2"/>
              <a:buChar char="Ø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شناسایی سایز موارد بالقوه بیماری</a:t>
            </a:r>
          </a:p>
          <a:p>
            <a:pPr lvl="0">
              <a:buFont typeface="Wingdings" pitchFamily="2" charset="2"/>
              <a:buChar char="Ø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توصیف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موارد طغیان بر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اساس شخص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، مکان و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زمان</a:t>
            </a:r>
          </a:p>
          <a:p>
            <a:pPr lvl="0">
              <a:buFont typeface="Wingdings" pitchFamily="2" charset="2"/>
              <a:buChar char="Ø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ایجاد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فرضیه </a:t>
            </a:r>
            <a:endParaRPr lang="fa-IR" sz="28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41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625"/>
    </mc:Choice>
    <mc:Fallback xmlns="">
      <p:transition spd="slow" advTm="81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بررسی کنترل ارتباط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توانایی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بررسی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اپیدمیولوژیکی،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توانایی بررسی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محیطی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به کارگیری معیارهای کنترل</a:t>
            </a:r>
          </a:p>
          <a:p>
            <a:pPr lvl="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 گزارش سریع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طغیان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مهم به وزارت بهداشت، برقراری ارتباط با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رسانه ها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در مورد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طغیان های منطقه ای </a:t>
            </a:r>
            <a:endParaRPr lang="fa-IR" dirty="0">
              <a:solidFill>
                <a:prstClr val="black"/>
              </a:solidFill>
              <a:cs typeface="B Yagut" pitchFamily="2" charset="-78"/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207"/>
    </mc:Choice>
    <mc:Fallback xmlns="">
      <p:transition spd="slow" advTm="1202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sz="4000" dirty="0">
                <a:solidFill>
                  <a:prstClr val="black"/>
                </a:solidFill>
                <a:cs typeface="B Yagut" panose="00000400000000000000" pitchFamily="2" charset="-78"/>
              </a:rPr>
              <a:t>مستند سازی و گزارش</a:t>
            </a:r>
            <a:endParaRPr lang="en-US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گزارش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دقیق به هنگام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همه ی طغیان ها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به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وسیله ی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نظام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مراقبت</a:t>
            </a:r>
          </a:p>
          <a:p>
            <a:pPr lvl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طغیان.گزارش های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اولیه باید در مدت یک هفته از تشخیص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آماده</a:t>
            </a:r>
          </a:p>
          <a:p>
            <a:pPr lvl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شود،به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صورت هفتگی به روز رسانی شود و گزارش نهایی تا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یک</a:t>
            </a:r>
          </a:p>
          <a:p>
            <a:pPr lvl="0">
              <a:buNone/>
            </a:pP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ه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فته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پس از پایان و کنترل طغیان تنظیم گردد.</a:t>
            </a:r>
            <a:endParaRPr lang="fa-IR" sz="2400" dirty="0">
              <a:solidFill>
                <a:prstClr val="black"/>
              </a:solidFill>
              <a:cs typeface="B Yagut" pitchFamily="2" charset="-78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1317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33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312"/>
    </mc:Choice>
    <mc:Fallback xmlns="">
      <p:transition spd="slow" advTm="24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نتیجه گیری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fa-IR" sz="2400" dirty="0" smtClean="0">
                <a:cs typeface="B Yagut" pitchFamily="2" charset="-78"/>
              </a:rPr>
              <a:t>    </a:t>
            </a:r>
            <a:r>
              <a:rPr lang="fa-IR" sz="2800" dirty="0" smtClean="0">
                <a:cs typeface="B Yagut" pitchFamily="2" charset="-78"/>
              </a:rPr>
              <a:t>آنچه از این مبحث استنباط میشود این است که اقدامات لازم برای کنترل وپیشگیری از طغیان بیماری ها براساس نتایج مطالعات اپیدمیولوژیک و نتایج آزمایشگاهی انجام میگیرد ومراحل بررسی اپیدمیولوژیک یک طغیان مشتمل بر تأیید وقوع یک طغیان، گزارش به موقع و هماهنگی بامسئولین، تهیه نمونه ها برای تشخیص آزمایشگاهی،بکارگیری اقدامات کنترل و پیشگیری، ساماندهی اطلاعات مربوط به طغیان،ساختن یک فرضیه، طراحی و اجرای یک مطالعه اپیدمیولوژیک برای آزمون فرضیه، تجزیه و تحلیل داده های جمع آوری شده، تفسیریافته ها و ارائه گزارش یافته های حاصل از بررسی طغیان است</a:t>
            </a:r>
            <a:endParaRPr lang="en-US" sz="24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857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88"/>
    </mc:Choice>
    <mc:Fallback xmlns="">
      <p:transition spd="slow" advTm="51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پرسش وتمرین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fa-IR" sz="4400" dirty="0" smtClean="0">
                <a:cs typeface="B Yagut" pitchFamily="2" charset="-78"/>
              </a:rPr>
              <a:t>1- درکدام یک از انواع طغیان موارد بیماری درمکان ها وزمان های مشابه باعامل بیماری زا مواجهه پیدا میکند؟</a:t>
            </a:r>
          </a:p>
          <a:p>
            <a:pPr marL="0" indent="0">
              <a:buNone/>
            </a:pPr>
            <a:r>
              <a:rPr lang="fa-IR" sz="4400" dirty="0" smtClean="0">
                <a:cs typeface="B Yagut" pitchFamily="2" charset="-78"/>
              </a:rPr>
              <a:t>الف)جامعه گستر   ب)رویدادمشترک   ج)تک منبعی مشترک    د)سازمانی</a:t>
            </a:r>
          </a:p>
          <a:p>
            <a:pPr marL="0" indent="0">
              <a:buNone/>
            </a:pPr>
            <a:r>
              <a:rPr lang="fa-IR" sz="4400" dirty="0" smtClean="0">
                <a:cs typeface="B Yagut" pitchFamily="2" charset="-78"/>
              </a:rPr>
              <a:t>2-اگر موارد طغیان بیماری دریک زندان اتفاق بیفتد چه نوع طغیانی روی داده است؟</a:t>
            </a:r>
          </a:p>
          <a:p>
            <a:pPr marL="0" indent="0">
              <a:buNone/>
            </a:pPr>
            <a:r>
              <a:rPr lang="fa-IR" sz="4400" dirty="0" smtClean="0">
                <a:cs typeface="B Yagut" pitchFamily="2" charset="-78"/>
              </a:rPr>
              <a:t>الف)سازمانی        ب)خانگی                ج)رویداد مشترک   د)منبع مشترک</a:t>
            </a:r>
          </a:p>
          <a:p>
            <a:pPr marL="0" indent="0">
              <a:buNone/>
            </a:pPr>
            <a:r>
              <a:rPr lang="fa-IR" sz="4400" dirty="0" smtClean="0">
                <a:cs typeface="B Yagut" pitchFamily="2" charset="-78"/>
              </a:rPr>
              <a:t>3-بالاترین سطح در مدیریت طغیان کدام گزینه است؟</a:t>
            </a:r>
          </a:p>
          <a:p>
            <a:pPr marL="0" indent="0">
              <a:buNone/>
            </a:pPr>
            <a:r>
              <a:rPr lang="fa-IR" sz="4400" dirty="0" smtClean="0">
                <a:cs typeface="B Yagut" pitchFamily="2" charset="-78"/>
              </a:rPr>
              <a:t>الف)مراقبت        ب)تایید وارزیابی        ج)آماده سازی      د)کنترل طغیان</a:t>
            </a:r>
          </a:p>
          <a:p>
            <a:pPr marL="0" indent="0">
              <a:buNone/>
            </a:pPr>
            <a:r>
              <a:rPr lang="fa-IR" sz="4400" dirty="0" smtClean="0">
                <a:cs typeface="B Yagut" pitchFamily="2" charset="-78"/>
              </a:rPr>
              <a:t>4- کدام گزینه درخصوص مرحله توصیف درمدیریت نادرست است؟</a:t>
            </a:r>
          </a:p>
          <a:p>
            <a:pPr marL="0" indent="0">
              <a:buNone/>
            </a:pPr>
            <a:r>
              <a:rPr lang="fa-IR" sz="4400" dirty="0" smtClean="0">
                <a:cs typeface="B Yagut" pitchFamily="2" charset="-78"/>
              </a:rPr>
              <a:t>الف)هدف ازتوصیف درمدیریت طغیان ایجاد فرضیه جهت بررسی های تحلیلی است </a:t>
            </a:r>
          </a:p>
          <a:p>
            <a:pPr marL="0" indent="0">
              <a:buNone/>
            </a:pPr>
            <a:r>
              <a:rPr lang="fa-IR" sz="4400" dirty="0" smtClean="0">
                <a:cs typeface="B Yagut" pitchFamily="2" charset="-78"/>
              </a:rPr>
              <a:t> ب)توصیف سومین مرحله از مدیریت طغیان است  </a:t>
            </a:r>
          </a:p>
          <a:p>
            <a:pPr marL="0" indent="0">
              <a:buNone/>
            </a:pPr>
            <a:r>
              <a:rPr lang="fa-IR" sz="4400" dirty="0" smtClean="0">
                <a:cs typeface="B Yagut" pitchFamily="2" charset="-78"/>
              </a:rPr>
              <a:t> ج)توصیف شامل جمع آوری اطلاعات مربوط به طغیان است  </a:t>
            </a:r>
          </a:p>
          <a:p>
            <a:pPr marL="0" indent="0">
              <a:buNone/>
            </a:pPr>
            <a:r>
              <a:rPr lang="fa-IR" sz="4400" dirty="0" smtClean="0">
                <a:cs typeface="B Yagut" pitchFamily="2" charset="-78"/>
              </a:rPr>
              <a:t>  د)هیچکدام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2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0"/>
    </mc:Choice>
    <mc:Fallback xmlns="">
      <p:transition spd="slow" advTm="27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منابع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a-IR" sz="2800" dirty="0" smtClean="0">
                <a:cs typeface="B Yagut" pitchFamily="2" charset="-78"/>
              </a:rPr>
              <a:t>راهنمای بررسی وپاسخ به طغیان بیماری های واگیر/محمدرضا سیاوشی/احسان مصطفوی/عاطفه نوری</a:t>
            </a:r>
            <a:endParaRPr lang="fa-IR" sz="2800" dirty="0">
              <a:cs typeface="B Yagut" pitchFamily="2" charset="-78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88"/>
    </mc:Choice>
    <mc:Fallback xmlns="">
      <p:transition spd="slow" advTm="7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نظرات وپیشنهادات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a-IR" dirty="0" smtClean="0">
                <a:hlinkClick r:id="rId4"/>
              </a:rPr>
              <a:t>لطفا نظرات وپیشنهادات خود پیرامون این مبحث رابه آدرس زیرارسال کنید.</a:t>
            </a:r>
          </a:p>
          <a:p>
            <a:pPr>
              <a:buNone/>
            </a:pPr>
            <a:endParaRPr lang="fa-IR" dirty="0" smtClean="0">
              <a:hlinkClick r:id="rId4"/>
            </a:endParaRPr>
          </a:p>
          <a:p>
            <a:pPr algn="ctr">
              <a:buNone/>
            </a:pPr>
            <a:r>
              <a:rPr lang="fa-IR" dirty="0" smtClean="0">
                <a:hlinkClick r:id="rId4"/>
              </a:rPr>
              <a:t>دانشگاه علوم پزشکی وخدمات بهداشتی درمانی زاهدان</a:t>
            </a:r>
            <a:endParaRPr lang="en-US" dirty="0" smtClean="0">
              <a:hlinkClick r:id="rId4"/>
            </a:endParaRPr>
          </a:p>
          <a:p>
            <a:pPr algn="ctr">
              <a:buNone/>
            </a:pPr>
            <a:endParaRPr lang="en-US" dirty="0">
              <a:hlinkClick r:id="rId4"/>
            </a:endParaRPr>
          </a:p>
          <a:p>
            <a:pPr algn="ctr">
              <a:buNone/>
            </a:pPr>
            <a:r>
              <a:rPr lang="en-US" dirty="0" smtClean="0">
                <a:hlinkClick r:id="rId4"/>
              </a:rPr>
              <a:t>Zahedan.behvarz@zaums.com.ir          </a:t>
            </a:r>
            <a:endParaRPr lang="fa-IR" dirty="0" smtClean="0">
              <a:hlinkClick r:id="rId4"/>
            </a:endParaRPr>
          </a:p>
          <a:p>
            <a:pPr algn="ctr"/>
            <a:endParaRPr lang="fa-IR" dirty="0" smtClean="0">
              <a:hlinkClick r:id="rId4"/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3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1"/>
    </mc:Choice>
    <mc:Fallback xmlns="">
      <p:transition spd="slow" advTm="5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cs typeface="B Yagut" pitchFamily="2" charset="-78"/>
              </a:rPr>
              <a:t>مشخصات سند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3438" y="1643050"/>
            <a:ext cx="4186238" cy="3143272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a-IR" sz="1900" b="1" dirty="0" smtClean="0">
                <a:cs typeface="B Yagut" pitchFamily="2" charset="-78"/>
              </a:rPr>
              <a:t>مشخصات بسته آموزشی</a:t>
            </a:r>
          </a:p>
          <a:p>
            <a:pPr>
              <a:buNone/>
            </a:pPr>
            <a:endParaRPr lang="fa-IR" sz="1900" dirty="0" smtClean="0">
              <a:cs typeface="B Yagut" pitchFamily="2" charset="-78"/>
            </a:endParaRPr>
          </a:p>
          <a:p>
            <a:pPr>
              <a:buNone/>
            </a:pPr>
            <a:r>
              <a:rPr lang="fa-IR" sz="1900" dirty="0" smtClean="0">
                <a:cs typeface="B Yagut" pitchFamily="2" charset="-78"/>
              </a:rPr>
              <a:t>حیطه درس: بیماری های واگیر</a:t>
            </a:r>
          </a:p>
          <a:p>
            <a:pPr>
              <a:buNone/>
            </a:pPr>
            <a:r>
              <a:rPr lang="fa-IR" sz="1900" dirty="0" smtClean="0">
                <a:cs typeface="B Yagut" pitchFamily="2" charset="-78"/>
              </a:rPr>
              <a:t>تاریخ اخرین بازنگری14تیر1399</a:t>
            </a:r>
          </a:p>
          <a:p>
            <a:pPr>
              <a:buNone/>
            </a:pPr>
            <a:r>
              <a:rPr lang="fa-IR" sz="1900" dirty="0" smtClean="0">
                <a:cs typeface="B Yagut" pitchFamily="2" charset="-78"/>
              </a:rPr>
              <a:t>نوبت تهیه:2</a:t>
            </a:r>
          </a:p>
          <a:p>
            <a:pPr>
              <a:buNone/>
            </a:pPr>
            <a:r>
              <a:rPr lang="fa-IR" sz="1900" dirty="0" smtClean="0">
                <a:cs typeface="B Yagut" pitchFamily="2" charset="-78"/>
              </a:rPr>
              <a:t>نام فایل:</a:t>
            </a:r>
            <a:endParaRPr lang="fa-IR" sz="1700" dirty="0" smtClean="0">
              <a:cs typeface="B Yagut" pitchFamily="2" charset="-78"/>
            </a:endParaRPr>
          </a:p>
          <a:p>
            <a:pPr lvl="0">
              <a:buNone/>
            </a:pPr>
            <a:r>
              <a:rPr lang="en-US" sz="1700" dirty="0" smtClean="0">
                <a:solidFill>
                  <a:prstClr val="black"/>
                </a:solidFill>
                <a:cs typeface="B Yagut" pitchFamily="2" charset="-78"/>
              </a:rPr>
              <a:t>CD </a:t>
            </a:r>
            <a:r>
              <a:rPr lang="en-US" sz="1700">
                <a:solidFill>
                  <a:prstClr val="black"/>
                </a:solidFill>
                <a:cs typeface="B Yagut" pitchFamily="2" charset="-78"/>
              </a:rPr>
              <a:t>-</a:t>
            </a:r>
            <a:r>
              <a:rPr lang="en-US" sz="1700" smtClean="0">
                <a:solidFill>
                  <a:prstClr val="black"/>
                </a:solidFill>
                <a:cs typeface="B Yagut" pitchFamily="2" charset="-78"/>
              </a:rPr>
              <a:t>moraghebathaye-lazem-dar-epidemi-va-toghyan-bimarihaye-vagir-edi2</a:t>
            </a:r>
            <a:endParaRPr lang="en-US" sz="1900" dirty="0">
              <a:solidFill>
                <a:prstClr val="black"/>
              </a:solidFill>
              <a:cs typeface="B Yagut" pitchFamily="2" charset="-78"/>
            </a:endParaRPr>
          </a:p>
          <a:p>
            <a:pPr>
              <a:buNone/>
            </a:pPr>
            <a:r>
              <a:rPr lang="fa-IR" sz="1900" dirty="0" smtClean="0">
                <a:cs typeface="B Yagut" pitchFamily="2" charset="-78"/>
              </a:rPr>
              <a:t>                                                       </a:t>
            </a:r>
            <a:r>
              <a:rPr lang="fa-IR" sz="2000" dirty="0" smtClean="0">
                <a:cs typeface="B Yagut" pitchFamily="2" charset="-78"/>
              </a:rPr>
              <a:t>              </a:t>
            </a:r>
          </a:p>
          <a:p>
            <a:pPr algn="ctr">
              <a:buNone/>
            </a:pPr>
            <a:r>
              <a:rPr lang="fa-IR" sz="2000" dirty="0" smtClean="0">
                <a:cs typeface="B Yagut" pitchFamily="2" charset="-78"/>
              </a:rPr>
              <a:t>                                                                   </a:t>
            </a:r>
            <a:r>
              <a:rPr lang="en-US" sz="2000" dirty="0" smtClean="0">
                <a:cs typeface="B Yagut" pitchFamily="2" charset="-78"/>
              </a:rPr>
              <a:t>            </a:t>
            </a:r>
            <a:r>
              <a:rPr lang="fa-IR" sz="2000" dirty="0" smtClean="0">
                <a:cs typeface="B Yagut" pitchFamily="2" charset="-78"/>
              </a:rPr>
              <a:t> </a:t>
            </a:r>
            <a:endParaRPr lang="en-US" sz="2000" dirty="0" smtClean="0">
              <a:cs typeface="B Yagut" pitchFamily="2" charset="-78"/>
            </a:endParaRPr>
          </a:p>
          <a:p>
            <a:endParaRPr lang="fa-IR" sz="2000" dirty="0" smtClean="0">
              <a:cs typeface="B Yagut" pitchFamily="2" charset="-78"/>
            </a:endParaRPr>
          </a:p>
        </p:txBody>
      </p:sp>
      <p:pic>
        <p:nvPicPr>
          <p:cNvPr id="4" name="Picture 2" descr="C:\Users\SODAGAR\Desktop\n9275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43050"/>
            <a:ext cx="1000132" cy="1214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500034" y="1500174"/>
            <a:ext cx="37862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Yagut" pitchFamily="2" charset="-78"/>
              </a:rPr>
              <a:t>مشخصات مدرس 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Yagut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a-IR" dirty="0">
              <a:solidFill>
                <a:prstClr val="black"/>
              </a:solidFill>
              <a:latin typeface="Calibri"/>
              <a:cs typeface="B Yagut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Yagut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a-I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Yagut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Yagut" pitchFamily="2" charset="-78"/>
              </a:rPr>
              <a:t>نام ونام خانوادگی:   فرزانه عبداله زاده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Yagut" pitchFamily="2" charset="-78"/>
              </a:rPr>
              <a:t>                                                                 </a:t>
            </a: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Yagut" pitchFamily="2" charset="-78"/>
              </a:rPr>
              <a:t>مدرک تحصیلی: کارشناس بهداشت عمومی</a:t>
            </a: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Yagut" pitchFamily="2" charset="-78"/>
              </a:rPr>
              <a:t>                                                         </a:t>
            </a:r>
            <a:endParaRPr kumimoji="0" lang="fa-IR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Yagut" pitchFamily="2" charset="-78"/>
            </a:endParaRPr>
          </a:p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a-IR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B Yagut" pitchFamily="2" charset="-78"/>
              </a:rPr>
              <a:t>موقعیت اشتغال سازمانی: مربی مرکزآموزش بهورزی شهرستان زاهدان-دانشگاه علوم پزشکی وخدمات بهداشتی درمانی زاهدان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B Yagut" pitchFamily="2" charset="-78"/>
            </a:endParaRP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2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35"/>
    </mc:Choice>
    <mc:Fallback xmlns="">
      <p:transition spd="slow" advTm="177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اهداف آموزشی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انتظارمیرود فراگیر پس از مطالعه این فصل بتواند:</a:t>
            </a:r>
          </a:p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1- طغیان را تعریف نماید.</a:t>
            </a:r>
          </a:p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2- اهداف اصلی درمدیریت طغیان را بیان کند.</a:t>
            </a:r>
          </a:p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3- انواع طغیان را نام ببرد.</a:t>
            </a:r>
          </a:p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4- اجزاء مدیریت طغیان را به ترتیب بیان کند.</a:t>
            </a:r>
          </a:p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5- مرحله آماده سازی درمد یریت طغیان را شرح دهد.</a:t>
            </a:r>
          </a:p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6- مرحله مراقبت در مد یریت طغیان را توضیح دهد.</a:t>
            </a:r>
          </a:p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7-مرحله ارزیابی وتایید درمد یریت طغیان را شرح دهد.</a:t>
            </a:r>
          </a:p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8-مرحله توصیف در مد یریت طغیان را توضیح دهد.</a:t>
            </a:r>
          </a:p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9-مرحله کنترل ارتباط درمد یریت طغیان را شرح دهد.</a:t>
            </a:r>
          </a:p>
          <a:p>
            <a:pPr>
              <a:buNone/>
            </a:pPr>
            <a:r>
              <a:rPr lang="fa-IR" sz="2000" dirty="0" smtClean="0">
                <a:cs typeface="B Yagut" pitchFamily="2" charset="-78"/>
              </a:rPr>
              <a:t>10- اهمیت مستند سازی وگزارش دهی طغیان را توضیح دهد.</a:t>
            </a:r>
            <a:endParaRPr lang="fa-IR" sz="2000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80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39"/>
    </mc:Choice>
    <mc:Fallback xmlns="">
      <p:transition spd="slow" advTm="409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فهرست عناوین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fa-IR" sz="5100" dirty="0" smtClean="0">
                <a:cs typeface="B Yagut" pitchFamily="2" charset="-78"/>
              </a:rPr>
              <a:t>مقدمه</a:t>
            </a:r>
          </a:p>
          <a:p>
            <a:r>
              <a:rPr lang="fa-IR" sz="5100" dirty="0" smtClean="0">
                <a:cs typeface="B Yagut" pitchFamily="2" charset="-78"/>
              </a:rPr>
              <a:t>تعریف طغیان</a:t>
            </a:r>
          </a:p>
          <a:p>
            <a:r>
              <a:rPr lang="fa-IR" sz="5100" dirty="0" smtClean="0">
                <a:cs typeface="B Yagut" pitchFamily="2" charset="-78"/>
              </a:rPr>
              <a:t>اهداف اصلی درمدیریت طغیان</a:t>
            </a:r>
          </a:p>
          <a:p>
            <a:r>
              <a:rPr lang="fa-IR" sz="5100" dirty="0" smtClean="0">
                <a:cs typeface="B Yagut" pitchFamily="2" charset="-78"/>
              </a:rPr>
              <a:t>انواع طغیان</a:t>
            </a:r>
          </a:p>
          <a:p>
            <a:r>
              <a:rPr lang="fa-IR" sz="5100" dirty="0" smtClean="0">
                <a:cs typeface="B Yagut" pitchFamily="2" charset="-78"/>
              </a:rPr>
              <a:t>اجزای مدیریت طغیان</a:t>
            </a:r>
          </a:p>
          <a:p>
            <a:r>
              <a:rPr lang="fa-IR" sz="5100" dirty="0" smtClean="0">
                <a:cs typeface="B Yagut" pitchFamily="2" charset="-78"/>
              </a:rPr>
              <a:t>آماده سازی</a:t>
            </a:r>
          </a:p>
          <a:p>
            <a:r>
              <a:rPr lang="fa-IR" sz="5100" dirty="0" smtClean="0">
                <a:cs typeface="B Yagut" pitchFamily="2" charset="-78"/>
              </a:rPr>
              <a:t>مراقبت</a:t>
            </a:r>
          </a:p>
          <a:p>
            <a:r>
              <a:rPr lang="fa-IR" sz="5100" dirty="0" smtClean="0">
                <a:cs typeface="B Yagut" pitchFamily="2" charset="-78"/>
              </a:rPr>
              <a:t>تایید و ارزیابی</a:t>
            </a:r>
          </a:p>
          <a:p>
            <a:r>
              <a:rPr lang="fa-IR" sz="5100" dirty="0" smtClean="0">
                <a:cs typeface="B Yagut" pitchFamily="2" charset="-78"/>
              </a:rPr>
              <a:t>توصیف</a:t>
            </a:r>
          </a:p>
          <a:p>
            <a:r>
              <a:rPr lang="fa-IR" sz="5100" dirty="0" smtClean="0">
                <a:cs typeface="B Yagut" pitchFamily="2" charset="-78"/>
              </a:rPr>
              <a:t>بررسی کنترل ارتباط</a:t>
            </a:r>
          </a:p>
          <a:p>
            <a:r>
              <a:rPr lang="fa-IR" sz="5100" dirty="0" smtClean="0">
                <a:cs typeface="B Yagut" pitchFamily="2" charset="-78"/>
              </a:rPr>
              <a:t>مستندسازی وگزارش</a:t>
            </a:r>
          </a:p>
          <a:p>
            <a:endParaRPr lang="fa-IR" dirty="0" smtClean="0">
              <a:cs typeface="B Yagut" pitchFamily="2" charset="-78"/>
            </a:endParaRPr>
          </a:p>
          <a:p>
            <a:pPr>
              <a:buNone/>
            </a:pPr>
            <a:endParaRPr lang="fa-IR" dirty="0" smtClean="0">
              <a:cs typeface="B Yagut" pitchFamily="2" charset="-78"/>
            </a:endParaRPr>
          </a:p>
          <a:p>
            <a:pPr>
              <a:buNone/>
            </a:pPr>
            <a:endParaRPr lang="fa-IR" dirty="0" smtClean="0">
              <a:cs typeface="B Yagut" pitchFamily="2" charset="-78"/>
            </a:endParaRPr>
          </a:p>
          <a:p>
            <a:endParaRPr lang="fa-IR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99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44"/>
    </mc:Choice>
    <mc:Fallback xmlns="">
      <p:transition spd="slow" advTm="22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مقدمه</a:t>
            </a:r>
            <a:endParaRPr lang="fa-IR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يكي از مهمترين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مسئوليت هاي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مراكز خدمات بهداشتي در ایران و سایر كشورها، مديريت طغيان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بيماري ها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است. پاسخ به طغیان برای کسانی که این فعالیت مهم بهداشتی را بر عهده میگیرند، میتواند همراه با خستگی و استرس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بالا،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رضایت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حرفه 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و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ساعت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کاری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طولانی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باشد. افزایش توان مراقبت و کنترل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بیماری ها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در کشور یکی از دستاوردهای بسیار ارزشمند نظام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سلامت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در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سال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اخیر بوده است.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موفقیت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چشمگیر در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زمینه 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کنترل رخداد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بیماری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عفونی و همچنین تشخیص و درمان مناسب این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بیماری ها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حاصل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تلاش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شبانه روزی پرسنل بهداشت و درمان کشور میباشد. اما همواره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چالش های بی شماری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بر سر راه ارتقای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سلامت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پدیدار میگردد که حاصل عوامل مختلفی از جمله عوامل اجتماعی، اقتصادی، سیاسی و همچنین فرهنگی میباشد</a:t>
            </a:r>
            <a:r>
              <a:rPr lang="fa-IR" sz="2400" dirty="0">
                <a:solidFill>
                  <a:prstClr val="black"/>
                </a:solidFill>
                <a:cs typeface="B Yagut" pitchFamily="2" charset="-78"/>
              </a:rPr>
              <a:t>.</a:t>
            </a:r>
            <a:endParaRPr lang="fa-IR" sz="2400" dirty="0">
              <a:cs typeface="B Yagut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3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517"/>
    </mc:Choice>
    <mc:Fallback xmlns="">
      <p:transition spd="slow" advTm="28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تعریف طغیان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endParaRPr lang="fa-IR" sz="28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اصطلاح 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طغیان به صورت افزایش بروز یک بیماری در </a:t>
            </a: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سطح</a:t>
            </a:r>
          </a:p>
          <a:p>
            <a:pPr lvl="0">
              <a:buNone/>
            </a:pPr>
            <a:endParaRPr lang="fa-IR" sz="28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pPr lvl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محدود</a:t>
            </a:r>
            <a:r>
              <a:rPr lang="fa-IR" sz="2800" dirty="0">
                <a:solidFill>
                  <a:prstClr val="black"/>
                </a:solidFill>
                <a:cs typeface="B Yagut" panose="00000400000000000000" pitchFamily="2" charset="-78"/>
              </a:rPr>
              <a:t>، مثال در روستا، شهر، یک سازمان یا یک </a:t>
            </a:r>
            <a:r>
              <a:rPr lang="fa-IR" sz="2800">
                <a:solidFill>
                  <a:prstClr val="black"/>
                </a:solidFill>
                <a:cs typeface="B Yagut" panose="00000400000000000000" pitchFamily="2" charset="-78"/>
              </a:rPr>
              <a:t>محل </a:t>
            </a:r>
            <a:r>
              <a:rPr lang="fa-IR" sz="2800" smtClean="0">
                <a:solidFill>
                  <a:prstClr val="black"/>
                </a:solidFill>
                <a:cs typeface="B Yagut" panose="00000400000000000000" pitchFamily="2" charset="-78"/>
              </a:rPr>
              <a:t>بسته</a:t>
            </a:r>
            <a:endParaRPr lang="fa-IR" sz="2800" dirty="0" smtClean="0">
              <a:solidFill>
                <a:prstClr val="black"/>
              </a:solidFill>
              <a:cs typeface="B Yagut" panose="00000400000000000000" pitchFamily="2" charset="-78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216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96"/>
    </mc:Choice>
    <mc:Fallback xmlns="">
      <p:transition spd="slow" advTm="13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اهداف اصلی درمدیریت طغیان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1 )متوقف کردن طغیان حاضر و پیشگیری از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بیماری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بیشتر</a:t>
            </a:r>
          </a:p>
          <a:p>
            <a:pPr lvl="0">
              <a:buNone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2 )پیشگیری از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طغیان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بیشتر از طریق شناسایی منبع ایجاد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کننده 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بیماری</a:t>
            </a:r>
          </a:p>
          <a:p>
            <a:pPr lvl="0">
              <a:buNone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3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) کاهش هزینه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مستقیم و غیرمستقیم </a:t>
            </a:r>
            <a:endParaRPr lang="fa-IR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pPr lvl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4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)توجه به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نگرانی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عمومی</a:t>
            </a:r>
          </a:p>
          <a:p>
            <a:pPr lvl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5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)شناسایی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مکانیسم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جدید انتقال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بیماری های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شناخته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شده</a:t>
            </a:r>
            <a:endParaRPr lang="en-US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pPr lvl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6</a:t>
            </a:r>
            <a:r>
              <a:rPr lang="en-US" sz="2800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)انجام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تعهدات قانونی و بین المللی</a:t>
            </a:r>
          </a:p>
          <a:p>
            <a:pPr lvl="0">
              <a:buNone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7</a:t>
            </a:r>
            <a:r>
              <a:rPr lang="en-US" sz="2800" dirty="0" smtClean="0">
                <a:solidFill>
                  <a:prstClr val="black"/>
                </a:solidFill>
                <a:cs typeface="B Yagut" pitchFamily="2" charset="-78"/>
              </a:rPr>
              <a:t>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)کمک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به آموزش کارکنان بهداشتی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7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278"/>
    </mc:Choice>
    <mc:Fallback xmlns="">
      <p:transition spd="slow" advTm="166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itchFamily="2" charset="-78"/>
              </a:rPr>
              <a:t>انواع طغیان</a:t>
            </a:r>
            <a:endParaRPr lang="en-US" sz="4000" dirty="0">
              <a:cs typeface="B Yagut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lvl="0" indent="-514350">
              <a:buFont typeface="+mj-lt"/>
              <a:buAutoNum type="arabicParenR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با منبع مشترک در یک مکان خاص </a:t>
            </a:r>
            <a:endParaRPr lang="fa-IR" sz="1600" dirty="0">
              <a:solidFill>
                <a:prstClr val="black"/>
              </a:solidFill>
              <a:cs typeface="B Yagut" pitchFamily="2" charset="-78"/>
            </a:endParaRPr>
          </a:p>
          <a:p>
            <a:pPr marL="514350" indent="-514350">
              <a:buFont typeface="+mj-lt"/>
              <a:buAutoNum type="arabicParenR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تک منبعی منتشره</a:t>
            </a:r>
            <a:endParaRPr lang="fa-IR" sz="2800" b="1" dirty="0">
              <a:solidFill>
                <a:prstClr val="black"/>
              </a:solidFill>
              <a:cs typeface="B Yagut" pitchFamily="2" charset="-78"/>
            </a:endParaRPr>
          </a:p>
          <a:p>
            <a:pPr marL="514350" indent="-514350">
              <a:buFont typeface="+mj-lt"/>
              <a:buAutoNum type="arabicParenR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جامعه </a:t>
            </a: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گستر</a:t>
            </a:r>
            <a:endParaRPr lang="en-US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pPr marL="514350" indent="-514350">
              <a:buFont typeface="+mj-lt"/>
              <a:buAutoNum type="arabicParenR"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رویداد </a:t>
            </a: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مشترک</a:t>
            </a:r>
          </a:p>
          <a:p>
            <a:pPr marL="514350" indent="-514350">
              <a:buFont typeface="+mj-lt"/>
              <a:buAutoNum type="arabicParenR"/>
            </a:pPr>
            <a:r>
              <a:rPr lang="fa-IR" sz="2800" dirty="0">
                <a:solidFill>
                  <a:prstClr val="black"/>
                </a:solidFill>
                <a:cs typeface="B Yagut" pitchFamily="2" charset="-78"/>
              </a:rPr>
              <a:t>سازمانی </a:t>
            </a:r>
            <a:endParaRPr lang="fa-IR" sz="2800" dirty="0" smtClean="0">
              <a:solidFill>
                <a:prstClr val="black"/>
              </a:solidFill>
              <a:cs typeface="B Yagut" pitchFamily="2" charset="-78"/>
            </a:endParaRPr>
          </a:p>
          <a:p>
            <a:pPr marL="514350" indent="-514350">
              <a:buFont typeface="+mj-lt"/>
              <a:buAutoNum type="arabicParenR"/>
            </a:pPr>
            <a:r>
              <a:rPr lang="fa-IR" sz="2800" dirty="0" smtClean="0">
                <a:solidFill>
                  <a:prstClr val="black"/>
                </a:solidFill>
                <a:cs typeface="B Yagut" pitchFamily="2" charset="-78"/>
              </a:rPr>
              <a:t>خانگی</a:t>
            </a:r>
            <a:endParaRPr lang="fa-IR" sz="2800" dirty="0">
              <a:solidFill>
                <a:prstClr val="black"/>
              </a:solidFill>
              <a:cs typeface="B Yagut" pitchFamily="2" charset="-78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92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335"/>
    </mc:Choice>
    <mc:Fallback xmlns="">
      <p:transition spd="slow" advTm="1363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>
                <a:cs typeface="B Yagut" panose="00000400000000000000" pitchFamily="2" charset="-78"/>
              </a:rPr>
              <a:t>اجزای مدیریت طغیان</a:t>
            </a:r>
            <a:endParaRPr lang="en-US" sz="4000" dirty="0">
              <a:cs typeface="B Yagut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آماده سازی</a:t>
            </a:r>
          </a:p>
          <a:p>
            <a:pPr marL="514350" lvl="0" indent="-514350">
              <a:buFont typeface="+mj-lt"/>
              <a:buAutoNum type="arabicPeriod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مراقبت</a:t>
            </a:r>
          </a:p>
          <a:p>
            <a:pPr marL="514350" lvl="0" indent="-514350">
              <a:buFont typeface="+mj-lt"/>
              <a:buAutoNum type="arabicPeriod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تایید و ارزیابی</a:t>
            </a:r>
          </a:p>
          <a:p>
            <a:pPr marL="514350" lvl="0" indent="-514350">
              <a:buFont typeface="+mj-lt"/>
              <a:buAutoNum type="arabicPeriod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توصیف طغیان</a:t>
            </a:r>
          </a:p>
          <a:p>
            <a:pPr marL="514350" lvl="0" indent="-514350">
              <a:buFont typeface="+mj-lt"/>
              <a:buAutoNum type="arabicPeriod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بررسی اپیدمیولوژی </a:t>
            </a:r>
          </a:p>
          <a:p>
            <a:pPr marL="514350" lvl="0" indent="-514350">
              <a:buFont typeface="+mj-lt"/>
              <a:buAutoNum type="arabicPeriod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کنترل طغیان</a:t>
            </a:r>
          </a:p>
          <a:p>
            <a:pPr marL="514350" lvl="0" indent="-514350">
              <a:buFont typeface="+mj-lt"/>
              <a:buAutoNum type="arabicPeriod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ارتباطات مربوط به طغیان</a:t>
            </a:r>
          </a:p>
          <a:p>
            <a:pPr marL="514350" lvl="0" indent="-514350">
              <a:buFont typeface="+mj-lt"/>
              <a:buAutoNum type="arabicPeriod"/>
            </a:pPr>
            <a:r>
              <a:rPr lang="fa-IR" sz="2800" dirty="0" smtClean="0">
                <a:solidFill>
                  <a:prstClr val="black"/>
                </a:solidFill>
                <a:cs typeface="B Yagut" panose="00000400000000000000" pitchFamily="2" charset="-78"/>
              </a:rPr>
              <a:t>مستندسازی و گزارش دهی طغیان</a:t>
            </a:r>
            <a:endParaRPr lang="fa-IR" sz="2800" dirty="0">
              <a:solidFill>
                <a:prstClr val="black"/>
              </a:solidFill>
              <a:cs typeface="B Yagut" panose="00000400000000000000" pitchFamily="2" charset="-78"/>
            </a:endParaRP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02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5"/>
    </mc:Choice>
    <mc:Fallback xmlns="">
      <p:transition spd="slow" advTm="29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پرونده" ma:contentTypeID="0x01010038EE485FB9274448B5E5B0FF0ECB3346" ma:contentTypeVersion="3" ma:contentTypeDescription="یک سند جدید ایجاد کنید." ma:contentTypeScope="" ma:versionID="879a17dea37dbf3eb3c9d0be085887ae">
  <xsd:schema xmlns:xsd="http://www.w3.org/2001/XMLSchema" xmlns:xs="http://www.w3.org/2001/XMLSchema" xmlns:p="http://schemas.microsoft.com/office/2006/metadata/properties" xmlns:ns2="1047730d-92e1-4018-9084-d932fd3a7f58" xmlns:ns3="12fdc5dc-769e-4543-b10d-fbea3dac4417" targetNamespace="http://schemas.microsoft.com/office/2006/metadata/properties" ma:root="true" ma:fieldsID="05a1c3cdee81c85cb937771a12b2679b" ns2:_="" ns3:_="">
    <xsd:import namespace="1047730d-92e1-4018-9084-d932fd3a7f58"/>
    <xsd:import namespace="12fdc5dc-769e-4543-b10d-fbea3dac4417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_x0646__x0648__x0639__x0020__x062d__x06cc__x0637__x0647_"/>
                <xsd:element ref="ns3:_x062f__x0627__x0646__x0634__x06af__x0627__x0647_"/>
                <xsd:element ref="ns3:_x0646__x0648__x0639__x0020__x0641__x0627__x06cc__x0644_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47730d-92e1-4018-9084-d932fd3a7f5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مقدار شناسه سند" ma:description="مقدار شناسه سند تعیین شده برای این آیتم." ma:internalName="_dlc_DocId" ma:readOnly="true">
      <xsd:simpleType>
        <xsd:restriction base="dms:Text"/>
      </xsd:simpleType>
    </xsd:element>
    <xsd:element name="_dlc_DocIdUrl" ma:index="9" nillable="true" ma:displayName="شناسه سند" ma:description="پیوند دائمی به این سند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حفظ شناسه" ma:description="نگهداری شناسه در حین افزودن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c5dc-769e-4543-b10d-fbea3dac4417" elementFormDefault="qualified">
    <xsd:import namespace="http://schemas.microsoft.com/office/2006/documentManagement/types"/>
    <xsd:import namespace="http://schemas.microsoft.com/office/infopath/2007/PartnerControls"/>
    <xsd:element name="_x0646__x0648__x0639__x0020__x062d__x06cc__x0637__x0647_" ma:index="11" ma:displayName="نوع حیطه" ma:default="عوامل بيماري‌زاي زنده، اصول گندزدايي و استريليزاسيون" ma:format="Dropdown" ma:internalName="_x0646__x0648__x0639__x0020__x062d__x06cc__x0637__x0647_">
      <xsd:simpleType>
        <xsd:restriction base="dms:Choice">
          <xsd:enumeration value="عوامل بيماري‌زاي زنده، اصول گندزدايي و استريليزاسيون"/>
          <xsd:enumeration value="آمار حياتي، اپيدميولوژی و روش تحقيق"/>
          <xsd:enumeration value="آناتومی و فیزیولوژی"/>
          <xsd:enumeration value="برنامه‌ريزي عملياتي و مديريت ارتقاء‌ كیفيت خدمات در خانه‌هاي بهداشت"/>
          <xsd:enumeration value="بهداشت دهان و دندان"/>
          <xsd:enumeration value="ارتقاء بهداشت فردي و شيوه زندگي سالم"/>
          <xsd:enumeration value="بهداشت حرفه‌اي"/>
          <xsd:enumeration value="بهداشت محيط"/>
          <xsd:enumeration value="بيماري‌هاي واگير"/>
          <xsd:enumeration value="کار با کامپیوتر و اينترنت؛ آشنايي با نرم‌افزارهاي نظام شبكه"/>
          <xsd:enumeration value="داروشناسي براي خانه‌هاي بهداشت"/>
          <xsd:enumeration value="ارتقاء سلامت، توانمندسازي جامعه و توسعه مشاركت افراد و سازمان‌ها"/>
          <xsd:enumeration value="كمك‌هاي اوليه و اقدامات امدادي"/>
          <xsd:enumeration value="ايمن سازي و بيماري‌هاي قابل پيشگيري با واكسن"/>
          <xsd:enumeration value="مديريت خطر بلايا"/>
          <xsd:enumeration value="مراقبت‌هاي ادغام يافته سلامت مادران"/>
          <xsd:enumeration value="مراقبت‌هاي ادغام يافته سلامت جوانان"/>
          <xsd:enumeration value="مباني بهداشت و كار در روستا"/>
          <xsd:enumeration value="مراقبت‌هاي ادغام يافته سلامت كودكان"/>
          <xsd:enumeration value="مراقبت‌هاي ادغام يافته سلامت ميانسالان"/>
          <xsd:enumeration value="مراقبت‌هاي ادغام يافته سلامت نوجوانان و مدارس"/>
          <xsd:enumeration value="مراقبت‌هاي ادغام يافته سلامت سالمندان"/>
          <xsd:enumeration value="بيماري‌هاي غيرواگير"/>
          <xsd:enumeration value="اصول تغذیه"/>
          <xsd:enumeration value="پرستاري از بيمار"/>
          <xsd:enumeration value="سلامت باروري"/>
          <xsd:enumeration value="رويكرد به شكايات شايع و درمان‌هاي ساده علامتي"/>
          <xsd:enumeration value="سلامت روان"/>
          <xsd:enumeration value="نحوه معاینات فیزیکی"/>
          <xsd:enumeration value="سایر موارد"/>
          <xsd:enumeration value="دستوالعمل آماده سازی پاورپوینت"/>
          <xsd:enumeration value="سلامت میانسالان"/>
        </xsd:restriction>
      </xsd:simpleType>
    </xsd:element>
    <xsd:element name="_x062f__x0627__x0646__x0634__x06af__x0627__x0647_" ma:index="12" ma:displayName="دانشگاه" ma:format="Dropdown" ma:internalName="_x062f__x0627__x0646__x0634__x06af__x0627__x0647_">
      <xsd:simpleType>
        <xsd:restriction base="dms:Choice">
          <xsd:enumeration value="آبادان"/>
          <xsd:enumeration value="آذربایجان غربی"/>
          <xsd:enumeration value="اردبیل"/>
          <xsd:enumeration value="اسدآباد"/>
          <xsd:enumeration value="اسفراين"/>
          <xsd:enumeration value="اصفهان"/>
          <xsd:enumeration value="البرز"/>
          <xsd:enumeration value="اهواز"/>
          <xsd:enumeration value="ايرانشهر"/>
          <xsd:enumeration value="ایران"/>
          <xsd:enumeration value="ایلام"/>
          <xsd:enumeration value="بابل"/>
          <xsd:enumeration value="بم"/>
          <xsd:enumeration value="بهبهان"/>
          <xsd:enumeration value="بوشهر"/>
          <xsd:enumeration value="بیرجند"/>
          <xsd:enumeration value="تبریز"/>
          <xsd:enumeration value="تربت جام"/>
          <xsd:enumeration value="تربت حیدریه"/>
          <xsd:enumeration value="تهران"/>
          <xsd:enumeration value="جهرم"/>
          <xsd:enumeration value="جیرفت"/>
          <xsd:enumeration value="چهارمحال و بختیاری"/>
          <xsd:enumeration value="خراسان شمالی"/>
          <xsd:enumeration value="خلخال"/>
          <xsd:enumeration value="خمين"/>
          <xsd:enumeration value="خوی"/>
          <xsd:enumeration value="دزفول"/>
          <xsd:enumeration value="رفسنجان"/>
          <xsd:enumeration value="زابل"/>
          <xsd:enumeration value="زاهدان"/>
          <xsd:enumeration value="زنجان"/>
          <xsd:enumeration value="ساوه"/>
          <xsd:enumeration value="سبزوار"/>
          <xsd:enumeration value="سراب"/>
          <xsd:enumeration value="سمنان"/>
          <xsd:enumeration value="سيرجان"/>
          <xsd:enumeration value="شاهرود"/>
          <xsd:enumeration value="شهید بهشتی"/>
          <xsd:enumeration value="شوشتر"/>
          <xsd:enumeration value="شیراز"/>
          <xsd:enumeration value="فسا"/>
          <xsd:enumeration value="قزوین"/>
          <xsd:enumeration value="قم"/>
          <xsd:enumeration value="گراش"/>
          <xsd:enumeration value="گلستان"/>
          <xsd:enumeration value="گناباد"/>
          <xsd:enumeration value="گیلان"/>
          <xsd:enumeration value="لارستان"/>
          <xsd:enumeration value="لرستان"/>
          <xsd:enumeration value="مازندران"/>
          <xsd:enumeration value="مراغه"/>
          <xsd:enumeration value="مرکزی"/>
          <xsd:enumeration value="مشهد"/>
          <xsd:enumeration value="نیشابور"/>
          <xsd:enumeration value="هرمزگان"/>
          <xsd:enumeration value="همدان"/>
          <xsd:enumeration value="کاشان"/>
          <xsd:enumeration value="کردستان"/>
          <xsd:enumeration value="کرمان"/>
          <xsd:enumeration value="کرمانشاه"/>
          <xsd:enumeration value="کهگیلویه و بویراحمد"/>
          <xsd:enumeration value="یزد"/>
          <xsd:enumeration value="ستاد وزارت بهداشت درمان و آموزش پزشکی"/>
        </xsd:restriction>
      </xsd:simpleType>
    </xsd:element>
    <xsd:element name="_x0646__x0648__x0639__x0020__x0641__x0627__x06cc__x0644_" ma:index="13" ma:displayName="نوع فایل" ma:default="فیلم" ma:format="Dropdown" ma:internalName="_x0646__x0648__x0639__x0020__x0641__x0627__x06cc__x0644_">
      <xsd:simpleType>
        <xsd:restriction base="dms:Choice">
          <xsd:enumeration value="فیلم"/>
          <xsd:enumeration value="عکس"/>
          <xsd:enumeration value="پاورپوینت"/>
          <xsd:enumeration value="مستند و راهنما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نوع محتویات"/>
        <xsd:element ref="dc:title" minOccurs="0" maxOccurs="1" ma:index="4" ma:displayName="عنوان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1047730d-92e1-4018-9084-d932fd3a7f58">5NN7CDR5NKU2-831-1124</_dlc_DocId>
    <_x0646__x0648__x0639__x0020__x062d__x06cc__x0637__x0647_ xmlns="12fdc5dc-769e-4543-b10d-fbea3dac4417">بيماري‌هاي واگير</_x0646__x0648__x0639__x0020__x062d__x06cc__x0637__x0647_>
    <_x0646__x0648__x0639__x0020__x0641__x0627__x06cc__x0644_ xmlns="12fdc5dc-769e-4543-b10d-fbea3dac4417">پاورپوینت</_x0646__x0648__x0639__x0020__x0641__x0627__x06cc__x0644_>
    <_x062f__x0627__x0646__x0634__x06af__x0627__x0647_ xmlns="12fdc5dc-769e-4543-b10d-fbea3dac4417">زاهدان</_x062f__x0627__x0646__x0634__x06af__x0627__x0647_>
    <_dlc_DocIdUrl xmlns="1047730d-92e1-4018-9084-d932fd3a7f58">
      <Url>http://www.health.gov.ir/hnd/_layouts/DocIdRedir.aspx?ID=5NN7CDR5NKU2-831-1124</Url>
      <Description>5NN7CDR5NKU2-831-1124</Description>
    </_dlc_DocIdUrl>
  </documentManagement>
</p:properties>
</file>

<file path=customXml/itemProps1.xml><?xml version="1.0" encoding="utf-8"?>
<ds:datastoreItem xmlns:ds="http://schemas.openxmlformats.org/officeDocument/2006/customXml" ds:itemID="{E22286DD-AC38-462E-B97E-268436F4779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EF9EB5-F06A-4ECF-A18D-F5CFAD139CE6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45E4DB7-7178-4A5D-84E0-187AAA7AC2C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47730d-92e1-4018-9084-d932fd3a7f58"/>
    <ds:schemaRef ds:uri="12fdc5dc-769e-4543-b10d-fbea3dac4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A57CBD33-5F70-4BBD-A607-939944E3EF23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12fdc5dc-769e-4543-b10d-fbea3dac4417"/>
    <ds:schemaRef ds:uri="1047730d-92e1-4018-9084-d932fd3a7f58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2886</TotalTime>
  <Words>978</Words>
  <Application>Microsoft Office PowerPoint</Application>
  <PresentationFormat>On-screen Show (4:3)</PresentationFormat>
  <Paragraphs>135</Paragraphs>
  <Slides>19</Slides>
  <Notes>0</Notes>
  <HiddenSlides>0</HiddenSlides>
  <MMClips>18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B Yagut</vt:lpstr>
      <vt:lpstr>Calibri</vt:lpstr>
      <vt:lpstr>Times New Roman</vt:lpstr>
      <vt:lpstr>Wingdings</vt:lpstr>
      <vt:lpstr>Office Theme</vt:lpstr>
      <vt:lpstr>آشنایی با بیماری های واگیر</vt:lpstr>
      <vt:lpstr>مشخصات سند</vt:lpstr>
      <vt:lpstr>اهداف آموزشی</vt:lpstr>
      <vt:lpstr>فهرست عناوین</vt:lpstr>
      <vt:lpstr>مقدمه</vt:lpstr>
      <vt:lpstr>تعریف طغیان</vt:lpstr>
      <vt:lpstr>اهداف اصلی درمدیریت طغیان</vt:lpstr>
      <vt:lpstr>انواع طغیان</vt:lpstr>
      <vt:lpstr>اجزای مدیریت طغیان</vt:lpstr>
      <vt:lpstr>آماده سازی</vt:lpstr>
      <vt:lpstr>مراقبت</vt:lpstr>
      <vt:lpstr> ارزیابی و تایید</vt:lpstr>
      <vt:lpstr>توصیف</vt:lpstr>
      <vt:lpstr>بررسی کنترل ارتباط</vt:lpstr>
      <vt:lpstr>مستند سازی و گزارش</vt:lpstr>
      <vt:lpstr>نتیجه گیری</vt:lpstr>
      <vt:lpstr>پرسش وتمرین</vt:lpstr>
      <vt:lpstr>منابع</vt:lpstr>
      <vt:lpstr>نظرات وپیشنهادات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-moraghebathaye-lazem-dar-epidemi-</dc:title>
  <dc:creator>abdolahzade</dc:creator>
  <cp:lastModifiedBy>Sima Jalali</cp:lastModifiedBy>
  <cp:revision>592</cp:revision>
  <dcterms:created xsi:type="dcterms:W3CDTF">2020-04-19T04:48:33Z</dcterms:created>
  <dcterms:modified xsi:type="dcterms:W3CDTF">2020-12-05T05:49:31Z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dlc_DocIdItemGuid">
    <vt:lpwstr>e200b3ad-ee36-4d33-a196-083a70c287fd</vt:lpwstr>
  </property>
  <property fmtid="{D5CDD505-2E9C-101B-9397-08002B2CF9AE}" pid="3" name="ContentTypeId">
    <vt:lpwstr>0x01010038EE485FB9274448B5E5B0FF0ECB3346</vt:lpwstr>
  </property>
</Properties>
</file>